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6"/>
  </p:notesMasterIdLst>
  <p:sldIdLst>
    <p:sldId id="590" r:id="rId2"/>
    <p:sldId id="591" r:id="rId3"/>
    <p:sldId id="293" r:id="rId4"/>
    <p:sldId id="259" r:id="rId5"/>
    <p:sldId id="295" r:id="rId6"/>
    <p:sldId id="456" r:id="rId7"/>
    <p:sldId id="317" r:id="rId8"/>
    <p:sldId id="441" r:id="rId9"/>
    <p:sldId id="457" r:id="rId10"/>
    <p:sldId id="458" r:id="rId11"/>
    <p:sldId id="459" r:id="rId12"/>
    <p:sldId id="593" r:id="rId13"/>
    <p:sldId id="412" r:id="rId14"/>
    <p:sldId id="592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81B7356-E62B-45B0-9381-E9F1854D6AFB}">
          <p14:sldIdLst>
            <p14:sldId id="590"/>
            <p14:sldId id="591"/>
            <p14:sldId id="293"/>
            <p14:sldId id="259"/>
            <p14:sldId id="295"/>
            <p14:sldId id="456"/>
            <p14:sldId id="317"/>
            <p14:sldId id="441"/>
            <p14:sldId id="457"/>
            <p14:sldId id="458"/>
            <p14:sldId id="459"/>
            <p14:sldId id="593"/>
            <p14:sldId id="412"/>
            <p14:sldId id="5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lifford Kapono" initials="CK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9" autoAdjust="0"/>
    <p:restoredTop sz="93253" autoAdjust="0"/>
  </p:normalViewPr>
  <p:slideViewPr>
    <p:cSldViewPr snapToGrid="0" snapToObjects="1">
      <p:cViewPr varScale="1">
        <p:scale>
          <a:sx n="107" d="100"/>
          <a:sy n="107" d="100"/>
        </p:scale>
        <p:origin x="1602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tiff>
</file>

<file path=ppt/media/image12.tiff>
</file>

<file path=ppt/media/image13.tiff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5BF7BB-EB9D-0847-A2D5-9D07CD186379}" type="datetimeFigureOut">
              <a:rPr lang="en-US" smtClean="0"/>
              <a:t>6/25/2020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2D5096-F11F-2744-90EE-CC197F732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382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D5096-F11F-2744-90EE-CC197F73250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951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5087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D5096-F11F-2744-90EE-CC197F73250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00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5a1f3049f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g5a1f3049f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31904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4019-53B6-D14F-A103-C8DE9274BF75}" type="datetime1">
              <a:rPr lang="en-US" smtClean="0"/>
              <a:t>6/25/2020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3 - Molecular Networking Exploration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F5883281-D152-417C-9634-1E19A2BC27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102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9B426-24D2-5D4E-902D-A2E661543131}" type="datetime1">
              <a:rPr lang="en-US" smtClean="0"/>
              <a:t>6/25/2020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3 - Molecular Networking Exploration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75C6CB4-125C-4D34-8C4F-FC5D3BC11C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8780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1C9-11B6-BB4E-8220-96EBF811C060}" type="datetime1">
              <a:rPr lang="en-US" smtClean="0"/>
              <a:t>6/25/2020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3 - Molecular Networking Exploration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B5BDF575-7DC9-4F3E-9966-ECD3EFD68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929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AAA84-C565-374B-A2FE-3715B9B27031}" type="datetime1">
              <a:rPr lang="en-US" smtClean="0"/>
              <a:t>6/25/2020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3 - Molecular Networking Exploration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5C4A5B0-06BC-4E83-9D5E-D69567B6656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1586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0829D-C0EB-D54E-98CF-08ADD9A24B07}" type="datetime1">
              <a:rPr lang="en-US" smtClean="0"/>
              <a:t>6/25/2020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3 - Molecular Networking Exploration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F576E7E-6C49-4DFC-8A4E-219E78F00B9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1473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98E76-0039-F54F-98AD-7B296FCF1F5C}" type="datetime1">
              <a:rPr lang="en-US" smtClean="0"/>
              <a:t>6/25/2020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3 - Molecular Networking Exploration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3EC565BD-F834-47DE-A315-65265DDC0F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495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BA176-92F2-EE45-9B06-2014BA7E81CE}" type="datetime1">
              <a:rPr lang="en-US" smtClean="0"/>
              <a:t>6/25/2020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3 - Molecular Networking Exploration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http://ucpa.ucsd.edu/img/guidelines/gl-4-seal.png">
            <a:extLst>
              <a:ext uri="{FF2B5EF4-FFF2-40B4-BE49-F238E27FC236}">
                <a16:creationId xmlns:a16="http://schemas.microsoft.com/office/drawing/2014/main" id="{BFC11859-2105-46F0-AEDB-3057549A3FC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1874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B998A-6BE2-8F4B-AEF5-803663242EC9}" type="datetime1">
              <a:rPr lang="en-US" smtClean="0"/>
              <a:t>6/25/2020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3 - Molecular Networking Exploration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2" descr="http://ucpa.ucsd.edu/img/guidelines/gl-4-seal.png">
            <a:extLst>
              <a:ext uri="{FF2B5EF4-FFF2-40B4-BE49-F238E27FC236}">
                <a16:creationId xmlns:a16="http://schemas.microsoft.com/office/drawing/2014/main" id="{620F09D0-1429-493C-9EE0-BBA381253EA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3190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89B44-6793-634C-8AC6-CB0FEC37B1F0}" type="datetime1">
              <a:rPr lang="en-US" smtClean="0"/>
              <a:t>6/25/2020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3 - Molecular Networking Exploration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2" descr="http://ucpa.ucsd.edu/img/guidelines/gl-4-seal.png">
            <a:extLst>
              <a:ext uri="{FF2B5EF4-FFF2-40B4-BE49-F238E27FC236}">
                <a16:creationId xmlns:a16="http://schemas.microsoft.com/office/drawing/2014/main" id="{629EB0F2-1CFC-41E9-A59B-7130E50266E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629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59176-8D65-BF45-B44E-2418F5C48A42}" type="datetime1">
              <a:rPr lang="en-US" smtClean="0"/>
              <a:t>6/25/2020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3 - Molecular Networking Exploration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A8DA7404-F169-495F-82AA-4E75FA893ED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040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F362A-0FC8-B343-B20A-448D66024293}" type="datetime1">
              <a:rPr lang="en-US" smtClean="0"/>
              <a:t>6/25/2020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3 - Molecular Networking Exploration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20B6BA1F-68B8-436C-89AA-5F45C2036E2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6826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95DF6-3B4C-9448-BD23-776BD5728917}" type="datetime1">
              <a:rPr lang="en-US" smtClean="0"/>
              <a:t>6/25/2020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GNPS Tutorial Module 3 - Molecular Networking Exploration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372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nps.ucsd.edu/ProteoSAFe/result.jsp?task=a3afa1ec5ca44260b6cc97aef2725fd8&amp;view=view_all_clusters_withID_beta#%7B%22main.LibraryID_input%22%3A%22steno%22%7D" TargetMode="External"/><Relationship Id="rId4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nps.ucsd.edu/ProteoSAFe/result.jsp?view=network_displayer&amp;componentindex=27&amp;highlight_node=3008&amp;task=a3afa1ec5ca44260b6cc97aef2725fd8#%7B%7D" TargetMode="External"/><Relationship Id="rId4" Type="http://schemas.openxmlformats.org/officeDocument/2006/relationships/image" Target="../media/image12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nps.ucsd.edu/ProteoSAFe/result.jsp?view=network_displayer&amp;componentindex=27&amp;highlight_node=3008&amp;task=a3afa1ec5ca44260b6cc97aef2725fd8#%7B%7D" TargetMode="External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cms-ucsd.github.io/GNPSDocumentation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hyperlink" Target="https://groups.google.com/forum/#!forum/molecular_networking_bug_report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nps.ucsd.edu/ProteoSAFe/status.jsp?task=1ad7bc366aef45ce81d2dfcca0a9a5e7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nps.ucsd.edu/ProteoSAFe/result.jsp?task=a3afa1ec5ca44260b6cc97aef2725fd8&amp;view=view_all_annotations_DB#%7B%22main.Compound_Name_input%22%3A%22mycin%22%7D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nps.ucsd.edu/ProteoSAFe/status.jsp?task=1ad7bc366aef45ce81d2dfcca0a9a5e7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nps.ucsd.edu/ProteoSAFe/result.jsp?task=a3afa1ec5ca44260b6cc97aef2725fd8&amp;view=view_all_annotations_DB#%7B%22main.Compound_Name_input%22%3A%22mycin%22%7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nps.ucsd.edu/ProteoSAFe/status.jsp?task=1ad7bc366aef45ce81d2dfcca0a9a5e7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nps.ucsd.edu/ProteoSAFe/status.jsp?task=a3afa1ec5ca44260b6cc97aef2725fd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6" name="Picture 8" descr="H:\Dropbox\Postdoc\workshopSeedGrant\Background_network2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4224"/>
          <a:stretch/>
        </p:blipFill>
        <p:spPr bwMode="auto">
          <a:xfrm>
            <a:off x="31297" y="28977"/>
            <a:ext cx="9083675" cy="1675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://ucpa.ucsd.edu/img/guidelines/gl-4-seal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0343" y="29028"/>
            <a:ext cx="2022944" cy="1213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/>
          <p:cNvSpPr txBox="1"/>
          <p:nvPr/>
        </p:nvSpPr>
        <p:spPr>
          <a:xfrm>
            <a:off x="31297" y="1704350"/>
            <a:ext cx="9079992" cy="147732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b="1" dirty="0" smtClean="0"/>
              <a:t>Natural Product </a:t>
            </a:r>
            <a:r>
              <a:rPr lang="en-US" sz="3000" b="1" dirty="0" err="1" smtClean="0"/>
              <a:t>Dereplication</a:t>
            </a:r>
            <a:r>
              <a:rPr lang="en-US" sz="3000" b="1" dirty="0" smtClean="0"/>
              <a:t> and molecular networking with the Global Natural Products Social Networking (GNPS) platform</a:t>
            </a:r>
            <a:endParaRPr lang="en-US" sz="3000" b="1" dirty="0"/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713600" y="4945280"/>
            <a:ext cx="3715386" cy="132619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88;p1"/>
          <p:cNvSpPr txBox="1"/>
          <p:nvPr/>
        </p:nvSpPr>
        <p:spPr>
          <a:xfrm>
            <a:off x="31297" y="3467952"/>
            <a:ext cx="9079992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2800" b="1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ENTER AUTHORS HERE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University </a:t>
            </a:r>
            <a:r>
              <a:rPr lang="en-US" sz="2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 California - San Diego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31792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0387"/>
            <a:ext cx="9144000" cy="2833788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Explore Network of </a:t>
            </a:r>
            <a:r>
              <a:rPr lang="en-US" dirty="0" err="1" smtClean="0"/>
              <a:t>Stenothricin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013032" y="2864031"/>
            <a:ext cx="1130968" cy="213373"/>
          </a:xfrm>
          <a:prstGeom prst="rect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      </a:t>
            </a: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151326" y="3013454"/>
            <a:ext cx="656529" cy="327244"/>
          </a:xfrm>
          <a:prstGeom prst="rect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oogle Shape;203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3 - Molecular Networking Exploration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10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657601" y="1447572"/>
            <a:ext cx="53951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200" dirty="0" smtClean="0"/>
              <a:t>Search for “steno”</a:t>
            </a:r>
          </a:p>
          <a:p>
            <a:pPr algn="r"/>
            <a:r>
              <a:rPr lang="en-US" sz="2200" dirty="0"/>
              <a:t>i</a:t>
            </a:r>
            <a:r>
              <a:rPr lang="en-US" sz="2200" dirty="0" smtClean="0"/>
              <a:t>n the “</a:t>
            </a:r>
            <a:r>
              <a:rPr lang="en-US" sz="2200" dirty="0" err="1" smtClean="0"/>
              <a:t>LibraryID</a:t>
            </a:r>
            <a:r>
              <a:rPr lang="en-US" sz="2200" dirty="0" smtClean="0"/>
              <a:t>” column</a:t>
            </a:r>
            <a:endParaRPr lang="en-US" sz="2200" dirty="0"/>
          </a:p>
        </p:txBody>
      </p:sp>
      <p:cxnSp>
        <p:nvCxnSpPr>
          <p:cNvPr id="13" name="Straight Connector 12"/>
          <p:cNvCxnSpPr>
            <a:stCxn id="6" idx="1"/>
          </p:cNvCxnSpPr>
          <p:nvPr/>
        </p:nvCxnSpPr>
        <p:spPr>
          <a:xfrm flipH="1" flipV="1">
            <a:off x="6096000" y="2217014"/>
            <a:ext cx="1917032" cy="7537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9052754" y="2085471"/>
            <a:ext cx="0" cy="7785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457065" y="6332159"/>
            <a:ext cx="1388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5"/>
              </a:rPr>
              <a:t>Interactive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57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6922" y="1113517"/>
            <a:ext cx="5428261" cy="5409387"/>
          </a:xfrm>
          <a:prstGeom prst="rect">
            <a:avLst/>
          </a:prstGeom>
        </p:spPr>
      </p:pic>
      <p:sp>
        <p:nvSpPr>
          <p:cNvPr id="4" name="Left Arrow 4">
            <a:extLst>
              <a:ext uri="{FF2B5EF4-FFF2-40B4-BE49-F238E27FC236}">
                <a16:creationId xmlns:a16="http://schemas.microsoft.com/office/drawing/2014/main" id="{230CA844-1695-4EE8-94BF-3DC4985D913D}"/>
              </a:ext>
            </a:extLst>
          </p:cNvPr>
          <p:cNvSpPr/>
          <p:nvPr/>
        </p:nvSpPr>
        <p:spPr>
          <a:xfrm rot="5400000">
            <a:off x="8204531" y="6248683"/>
            <a:ext cx="299366" cy="281093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Left Arrow 4">
            <a:extLst>
              <a:ext uri="{FF2B5EF4-FFF2-40B4-BE49-F238E27FC236}">
                <a16:creationId xmlns:a16="http://schemas.microsoft.com/office/drawing/2014/main" id="{230CA844-1695-4EE8-94BF-3DC4985D913D}"/>
              </a:ext>
            </a:extLst>
          </p:cNvPr>
          <p:cNvSpPr/>
          <p:nvPr/>
        </p:nvSpPr>
        <p:spPr>
          <a:xfrm>
            <a:off x="4392626" y="4819102"/>
            <a:ext cx="607570" cy="281093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95721" y="1585213"/>
            <a:ext cx="2629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/>
              <a:t>Strept</a:t>
            </a:r>
            <a:r>
              <a:rPr lang="en-US" i="1" dirty="0" smtClean="0"/>
              <a:t>. </a:t>
            </a:r>
            <a:r>
              <a:rPr lang="en-US" i="1" dirty="0" err="1" smtClean="0"/>
              <a:t>roseosporus</a:t>
            </a:r>
            <a:r>
              <a:rPr lang="en-US" i="1" dirty="0" smtClean="0"/>
              <a:t> </a:t>
            </a:r>
            <a:r>
              <a:rPr lang="en-US" dirty="0" smtClean="0"/>
              <a:t>in Red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Explore Network of </a:t>
            </a:r>
            <a:r>
              <a:rPr lang="en-US" dirty="0" err="1" smtClean="0"/>
              <a:t>Stenothricin</a:t>
            </a:r>
            <a:endParaRPr lang="en-US" dirty="0"/>
          </a:p>
        </p:txBody>
      </p:sp>
      <p:pic>
        <p:nvPicPr>
          <p:cNvPr id="9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b="48809"/>
          <a:stretch/>
        </p:blipFill>
        <p:spPr>
          <a:xfrm>
            <a:off x="250896" y="1573653"/>
            <a:ext cx="543413" cy="40908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/>
          <a:srcRect t="50587"/>
          <a:stretch/>
        </p:blipFill>
        <p:spPr>
          <a:xfrm>
            <a:off x="250896" y="2188062"/>
            <a:ext cx="543413" cy="394876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832025" y="2188062"/>
            <a:ext cx="24696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err="1"/>
              <a:t>Strept</a:t>
            </a:r>
            <a:r>
              <a:rPr lang="en-US" i="1" dirty="0"/>
              <a:t>. </a:t>
            </a:r>
            <a:r>
              <a:rPr lang="en-US" dirty="0"/>
              <a:t>DSM4950 in Blue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61675" y="6365965"/>
            <a:ext cx="1388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5"/>
              </a:rPr>
              <a:t>Interactive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01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5348" y="1116486"/>
            <a:ext cx="5478652" cy="5433060"/>
          </a:xfrm>
          <a:prstGeom prst="rect">
            <a:avLst/>
          </a:prstGeom>
        </p:spPr>
      </p:pic>
      <p:sp>
        <p:nvSpPr>
          <p:cNvPr id="5" name="Left Arrow 4">
            <a:extLst>
              <a:ext uri="{FF2B5EF4-FFF2-40B4-BE49-F238E27FC236}">
                <a16:creationId xmlns:a16="http://schemas.microsoft.com/office/drawing/2014/main" id="{230CA844-1695-4EE8-94BF-3DC4985D913D}"/>
              </a:ext>
            </a:extLst>
          </p:cNvPr>
          <p:cNvSpPr/>
          <p:nvPr/>
        </p:nvSpPr>
        <p:spPr>
          <a:xfrm rot="16200000">
            <a:off x="5366871" y="5566014"/>
            <a:ext cx="819185" cy="281093"/>
          </a:xfrm>
          <a:prstGeom prst="leftArrow">
            <a:avLst>
              <a:gd name="adj1" fmla="val 42065"/>
              <a:gd name="adj2" fmla="val 8782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5835" y="1234064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dirty="0" smtClean="0"/>
              <a:t>Highlighting key fragments 	</a:t>
            </a:r>
          </a:p>
          <a:p>
            <a:r>
              <a:rPr lang="en-US" dirty="0"/>
              <a:t>	</a:t>
            </a:r>
            <a:r>
              <a:rPr lang="en-US" dirty="0" smtClean="0"/>
              <a:t>	in </a:t>
            </a:r>
            <a:r>
              <a:rPr lang="en-US" dirty="0" err="1" smtClean="0"/>
              <a:t>Stenothricins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Explore Network of </a:t>
            </a:r>
            <a:r>
              <a:rPr lang="en-US" dirty="0" err="1" smtClean="0"/>
              <a:t>Stenothricin</a:t>
            </a:r>
            <a:endParaRPr lang="en-US" dirty="0"/>
          </a:p>
        </p:txBody>
      </p:sp>
      <p:pic>
        <p:nvPicPr>
          <p:cNvPr id="9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12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086" y="1972510"/>
            <a:ext cx="3116255" cy="3685893"/>
          </a:xfrm>
          <a:prstGeom prst="rect">
            <a:avLst/>
          </a:prstGeom>
        </p:spPr>
      </p:pic>
      <p:cxnSp>
        <p:nvCxnSpPr>
          <p:cNvPr id="17" name="Elbow Connector 16"/>
          <p:cNvCxnSpPr/>
          <p:nvPr/>
        </p:nvCxnSpPr>
        <p:spPr>
          <a:xfrm rot="1800000" flipV="1">
            <a:off x="1324514" y="2047885"/>
            <a:ext cx="597171" cy="498887"/>
          </a:xfrm>
          <a:prstGeom prst="bentConnector3">
            <a:avLst>
              <a:gd name="adj1" fmla="val 55170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018365" y="1988204"/>
            <a:ext cx="1473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/>
              <a:t>m</a:t>
            </a:r>
            <a:r>
              <a:rPr lang="en-US" b="1" dirty="0" smtClean="0"/>
              <a:t>/</a:t>
            </a:r>
            <a:r>
              <a:rPr lang="en-US" b="1" i="1" dirty="0" smtClean="0"/>
              <a:t>z</a:t>
            </a:r>
            <a:r>
              <a:rPr lang="en-US" b="1" dirty="0" smtClean="0"/>
              <a:t> 894 for the core</a:t>
            </a:r>
            <a:endParaRPr 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5629259" y="5018188"/>
            <a:ext cx="97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1. Load</a:t>
            </a:r>
            <a:endParaRPr lang="en-US" sz="1400" b="1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509634" y="5697151"/>
            <a:ext cx="927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3. Display</a:t>
            </a:r>
            <a:endParaRPr lang="en-US" sz="1400" b="1" dirty="0">
              <a:solidFill>
                <a:srgbClr val="FF0000"/>
              </a:solidFill>
            </a:endParaRPr>
          </a:p>
        </p:txBody>
      </p:sp>
      <p:sp>
        <p:nvSpPr>
          <p:cNvPr id="27" name="Left Arrow 26">
            <a:extLst>
              <a:ext uri="{FF2B5EF4-FFF2-40B4-BE49-F238E27FC236}">
                <a16:creationId xmlns:a16="http://schemas.microsoft.com/office/drawing/2014/main" id="{230CA844-1695-4EE8-94BF-3DC4985D913D}"/>
              </a:ext>
            </a:extLst>
          </p:cNvPr>
          <p:cNvSpPr/>
          <p:nvPr/>
        </p:nvSpPr>
        <p:spPr>
          <a:xfrm rot="19891032">
            <a:off x="6501333" y="6028643"/>
            <a:ext cx="530899" cy="281093"/>
          </a:xfrm>
          <a:prstGeom prst="leftArrow">
            <a:avLst>
              <a:gd name="adj1" fmla="val 42065"/>
              <a:gd name="adj2" fmla="val 8782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5709157" y="6314798"/>
            <a:ext cx="386843" cy="14269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629259" y="6487339"/>
            <a:ext cx="9334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2. Fill </a:t>
            </a:r>
            <a:endParaRPr lang="en-US" sz="1400" b="1" dirty="0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388382" y="6318436"/>
            <a:ext cx="1388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5"/>
              </a:rPr>
              <a:t>Interactive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72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7970" y="489172"/>
            <a:ext cx="887603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/>
              <a:t>Workshop Tasks: </a:t>
            </a:r>
          </a:p>
          <a:p>
            <a:endParaRPr lang="en-US" sz="2800" u="sng" dirty="0"/>
          </a:p>
          <a:p>
            <a:pPr marL="342900" indent="-342900">
              <a:buAutoNum type="arabicPeriod"/>
            </a:pPr>
            <a:r>
              <a:rPr lang="en-US" sz="2800" dirty="0" smtClean="0"/>
              <a:t>Find putative analog of </a:t>
            </a:r>
            <a:r>
              <a:rPr lang="en-US" sz="2800" dirty="0" err="1" smtClean="0"/>
              <a:t>Arylomycin</a:t>
            </a:r>
            <a:endParaRPr lang="en-US" sz="2800" dirty="0" smtClean="0"/>
          </a:p>
          <a:p>
            <a:pPr marL="342900" indent="-342900">
              <a:buAutoNum type="arabicPeriod"/>
            </a:pPr>
            <a:endParaRPr lang="en-US" sz="2800" dirty="0"/>
          </a:p>
          <a:p>
            <a:pPr marL="342900" indent="-342900">
              <a:buAutoNum type="arabicPeriod"/>
            </a:pPr>
            <a:r>
              <a:rPr lang="en-US" sz="2800" dirty="0" smtClean="0"/>
              <a:t>Find putative analog of </a:t>
            </a:r>
            <a:r>
              <a:rPr lang="en-US" sz="2800" dirty="0" err="1" smtClean="0"/>
              <a:t>Mureidomycin</a:t>
            </a:r>
            <a:r>
              <a:rPr lang="en-US" sz="2800" dirty="0" smtClean="0"/>
              <a:t> D</a:t>
            </a:r>
          </a:p>
          <a:p>
            <a:pPr marL="342900" indent="-342900">
              <a:buAutoNum type="arabicPeriod"/>
            </a:pPr>
            <a:endParaRPr lang="en-US" sz="2800" dirty="0"/>
          </a:p>
          <a:p>
            <a:pPr marL="342900" indent="-342900">
              <a:buAutoNum type="arabicPeriod"/>
            </a:pPr>
            <a:r>
              <a:rPr lang="en-US" sz="2800" dirty="0" smtClean="0"/>
              <a:t>Which organism were these compounds found in?</a:t>
            </a:r>
          </a:p>
          <a:p>
            <a:pPr marL="342900" indent="-342900">
              <a:buAutoNum type="arabicPeriod"/>
            </a:pPr>
            <a:endParaRPr lang="en-US" sz="2800" dirty="0"/>
          </a:p>
          <a:p>
            <a:pPr marL="342900" indent="-342900">
              <a:buAutoNum type="arabicPeriod"/>
            </a:pPr>
            <a:r>
              <a:rPr lang="en-US" sz="2800" dirty="0" smtClean="0"/>
              <a:t>The</a:t>
            </a:r>
            <a:r>
              <a:rPr lang="en-US" sz="2800" dirty="0"/>
              <a:t> </a:t>
            </a:r>
            <a:r>
              <a:rPr lang="en-US" sz="2800" dirty="0" smtClean="0"/>
              <a:t>“Stenothricin GNPS” </a:t>
            </a:r>
            <a:r>
              <a:rPr lang="en-US" sz="2800" dirty="0" smtClean="0"/>
              <a:t>(right) </a:t>
            </a:r>
            <a:endParaRPr lang="en-US" sz="2800" dirty="0" smtClean="0"/>
          </a:p>
          <a:p>
            <a:r>
              <a:rPr lang="en-US" sz="2800" dirty="0"/>
              <a:t>p</a:t>
            </a:r>
            <a:r>
              <a:rPr lang="en-US" sz="2800" dirty="0" smtClean="0"/>
              <a:t>roduces a core ion (</a:t>
            </a:r>
            <a:r>
              <a:rPr lang="en-US" sz="2800" i="1" dirty="0" smtClean="0"/>
              <a:t>m</a:t>
            </a:r>
            <a:r>
              <a:rPr lang="en-US" sz="2800" dirty="0" smtClean="0"/>
              <a:t>/</a:t>
            </a:r>
            <a:r>
              <a:rPr lang="en-US" sz="2800" i="1" dirty="0" smtClean="0"/>
              <a:t>z</a:t>
            </a:r>
            <a:r>
              <a:rPr lang="en-US" sz="2800" dirty="0" smtClean="0"/>
              <a:t> 853): </a:t>
            </a:r>
          </a:p>
          <a:p>
            <a:r>
              <a:rPr lang="en-US" sz="2800" dirty="0" smtClean="0"/>
              <a:t>detect novel derivatives </a:t>
            </a:r>
          </a:p>
          <a:p>
            <a:r>
              <a:rPr lang="en-US" sz="2800" dirty="0" smtClean="0"/>
              <a:t>with molecular networking</a:t>
            </a:r>
          </a:p>
        </p:txBody>
      </p:sp>
      <p:pic>
        <p:nvPicPr>
          <p:cNvPr id="4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005" y="3732212"/>
            <a:ext cx="2222500" cy="280670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V="1">
            <a:off x="6663275" y="3921297"/>
            <a:ext cx="210312" cy="29260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663079" y="4284120"/>
            <a:ext cx="1770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chemeClr val="bg1">
                    <a:lumMod val="50000"/>
                  </a:schemeClr>
                </a:solidFill>
              </a:rPr>
              <a:t>m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/</a:t>
            </a:r>
            <a:r>
              <a:rPr lang="en-US" b="1" i="1" dirty="0" smtClean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 853 </a:t>
            </a:r>
          </a:p>
          <a:p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for the core</a:t>
            </a:r>
            <a:endParaRPr 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837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a1f3049f9_0_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Questions, Problems or Bugs?</a:t>
            </a:r>
            <a:endParaRPr/>
          </a:p>
        </p:txBody>
      </p:sp>
      <p:sp>
        <p:nvSpPr>
          <p:cNvPr id="303" name="Google Shape;303;g5a1f3049f9_0_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>
              <a:spcBef>
                <a:spcPts val="0"/>
              </a:spcBef>
              <a:buSzPts val="2000"/>
            </a:pPr>
            <a:r>
              <a:rPr lang="en-US" sz="2000" dirty="0" smtClean="0"/>
              <a:t>Documentation: </a:t>
            </a:r>
            <a:r>
              <a:rPr lang="en-US" sz="2000" dirty="0">
                <a:hlinkClick r:id="rId3"/>
              </a:rPr>
              <a:t>https://ccms-ucsd.github.io/GNPSDocumentation/</a:t>
            </a:r>
            <a:endParaRPr sz="2000" dirty="0" smtClean="0"/>
          </a:p>
          <a:p>
            <a:pPr marL="342900" lvl="0">
              <a:spcBef>
                <a:spcPts val="400"/>
              </a:spcBef>
              <a:buSzPts val="2000"/>
            </a:pPr>
            <a:r>
              <a:rPr lang="en-US" sz="2000" dirty="0" smtClean="0"/>
              <a:t>Forum: </a:t>
            </a:r>
            <a:r>
              <a:rPr lang="en-US" sz="2000" dirty="0">
                <a:hlinkClick r:id="rId4"/>
              </a:rPr>
              <a:t>https://groups.google.com/forum/#!forum/molecular_networking_bug_reports</a:t>
            </a:r>
            <a:endParaRPr sz="2000" dirty="0" smtClean="0"/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dirty="0" smtClean="0"/>
              <a:t>PRESENTER NAMES AND EMAILS HERE</a:t>
            </a:r>
            <a:endParaRPr sz="2000" dirty="0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GNPS Tutorial Module 3 - Molecular Networking Exploration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14</a:t>
            </a:fld>
            <a:endParaRPr lang="uk-UA"/>
          </a:p>
        </p:txBody>
      </p:sp>
      <p:pic>
        <p:nvPicPr>
          <p:cNvPr id="7" name="Google Shape;20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07581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 smtClean="0"/>
              <a:t>Objectives and Data</a:t>
            </a:r>
            <a:endParaRPr dirty="0"/>
          </a:p>
        </p:txBody>
      </p:sp>
      <p:sp>
        <p:nvSpPr>
          <p:cNvPr id="202" name="Google Shape;202;p3"/>
          <p:cNvSpPr txBox="1">
            <a:spLocks noGrp="1"/>
          </p:cNvSpPr>
          <p:nvPr>
            <p:ph type="body" idx="1"/>
          </p:nvPr>
        </p:nvSpPr>
        <p:spPr>
          <a:xfrm>
            <a:off x="457200" y="2098964"/>
            <a:ext cx="8229600" cy="2188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5143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+mj-lt"/>
              <a:buAutoNum type="arabicPeriod"/>
            </a:pPr>
            <a:r>
              <a:rPr lang="en-US" dirty="0" smtClean="0"/>
              <a:t>Utilize GNPS online interface</a:t>
            </a:r>
          </a:p>
          <a:p>
            <a:pPr marL="514350" lvl="0" indent="-5143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+mj-lt"/>
              <a:buAutoNum type="arabicPeriod"/>
            </a:pPr>
            <a:r>
              <a:rPr lang="en-US" dirty="0" smtClean="0"/>
              <a:t>Explore library identifications</a:t>
            </a:r>
          </a:p>
          <a:p>
            <a:pPr marL="514350" lvl="0" indent="-5143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+mj-lt"/>
              <a:buAutoNum type="arabicPeriod"/>
            </a:pPr>
            <a:r>
              <a:rPr lang="en-US" dirty="0" smtClean="0"/>
              <a:t>Explore molecular network</a:t>
            </a:r>
          </a:p>
          <a:p>
            <a:pPr marL="514350" lvl="0" indent="-5143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+mj-lt"/>
              <a:buAutoNum type="arabicPeriod"/>
            </a:pPr>
            <a:r>
              <a:rPr lang="en-US" dirty="0" smtClean="0"/>
              <a:t>Discover new antibiotic analogs exercise</a:t>
            </a:r>
            <a:endParaRPr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GNPS Tutorial Module 3 - Molecular Networking Exploration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2</a:t>
            </a:fld>
            <a:endParaRPr lang="uk-UA" dirty="0"/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2286000" y="4491265"/>
            <a:ext cx="4572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000" dirty="0" smtClean="0">
                <a:solidFill>
                  <a:srgbClr val="FF0000"/>
                </a:solidFill>
              </a:rPr>
              <a:t>Link to the GNPS job: </a:t>
            </a:r>
            <a:r>
              <a:rPr lang="en-US" dirty="0">
                <a:hlinkClick r:id="rId4"/>
              </a:rPr>
              <a:t>https://</a:t>
            </a:r>
            <a:r>
              <a:rPr lang="en-US" dirty="0" err="1">
                <a:hlinkClick r:id="rId4"/>
              </a:rPr>
              <a:t>gnps.ucsd.edu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ProteoSAFe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status.jsp?task</a:t>
            </a:r>
            <a:r>
              <a:rPr lang="en-US" dirty="0">
                <a:hlinkClick r:id="rId4"/>
              </a:rPr>
              <a:t>=1ad7bc366aef45ce81d2dfcca0a9a5e7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44759" y="6342151"/>
            <a:ext cx="161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4"/>
              </a:rPr>
              <a:t>Interactive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306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225360" y="42333"/>
            <a:ext cx="1912776" cy="15302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Screen Shot 2017-05-22 at 2.13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1200"/>
            <a:ext cx="9144000" cy="5434303"/>
          </a:xfrm>
          <a:prstGeom prst="rect">
            <a:avLst/>
          </a:prstGeom>
        </p:spPr>
      </p:pic>
      <p:sp>
        <p:nvSpPr>
          <p:cNvPr id="4" name="Up Arrow 3"/>
          <p:cNvSpPr/>
          <p:nvPr/>
        </p:nvSpPr>
        <p:spPr>
          <a:xfrm>
            <a:off x="3475790" y="1617579"/>
            <a:ext cx="935789" cy="1778000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889000" y="42333"/>
            <a:ext cx="7190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Lets analyze your molecular network.</a:t>
            </a:r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3 - Molecular Networking Exploration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72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0"/>
            <a:ext cx="9144000" cy="1550464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Select Done Job</a:t>
            </a:r>
            <a:endParaRPr lang="en-US" dirty="0"/>
          </a:p>
        </p:txBody>
      </p:sp>
      <p:pic>
        <p:nvPicPr>
          <p:cNvPr id="7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3 - Molecular Networking Exploration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4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398189" y="6332159"/>
            <a:ext cx="1388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4"/>
              </a:rPr>
              <a:t>Interactive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127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Explore Known Compounds</a:t>
            </a:r>
            <a:endParaRPr lang="en-US" dirty="0"/>
          </a:p>
        </p:txBody>
      </p:sp>
      <p:pic>
        <p:nvPicPr>
          <p:cNvPr id="7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3 - Molecular Networking Exploration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5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344759" y="6342151"/>
            <a:ext cx="161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/>
              </a:rPr>
              <a:t>Interactive Link</a:t>
            </a:r>
            <a:endParaRPr 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280" y="1103885"/>
            <a:ext cx="6833289" cy="5213025"/>
          </a:xfrm>
          <a:prstGeom prst="rect">
            <a:avLst/>
          </a:prstGeom>
        </p:spPr>
      </p:pic>
      <p:sp>
        <p:nvSpPr>
          <p:cNvPr id="12" name="Rectangle 2"/>
          <p:cNvSpPr/>
          <p:nvPr/>
        </p:nvSpPr>
        <p:spPr>
          <a:xfrm>
            <a:off x="2163974" y="2074874"/>
            <a:ext cx="998676" cy="232098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306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Find </a:t>
            </a:r>
            <a:r>
              <a:rPr lang="en-US" dirty="0" err="1" smtClean="0"/>
              <a:t>Stenothricin</a:t>
            </a:r>
            <a:r>
              <a:rPr lang="en-US" dirty="0" smtClean="0"/>
              <a:t>, </a:t>
            </a:r>
            <a:r>
              <a:rPr lang="en-US" dirty="0" err="1" smtClean="0"/>
              <a:t>Arylomycin</a:t>
            </a:r>
            <a:r>
              <a:rPr lang="en-US" dirty="0" smtClean="0"/>
              <a:t>, </a:t>
            </a:r>
            <a:r>
              <a:rPr lang="en-US" dirty="0" err="1" smtClean="0"/>
              <a:t>Mureidomycin</a:t>
            </a:r>
            <a:r>
              <a:rPr lang="en-US" dirty="0" smtClean="0"/>
              <a:t>, </a:t>
            </a:r>
            <a:r>
              <a:rPr lang="en-US" dirty="0" err="1" smtClean="0"/>
              <a:t>Daptomycin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779" y="1575969"/>
            <a:ext cx="7026442" cy="4865606"/>
          </a:xfrm>
          <a:prstGeom prst="rect">
            <a:avLst/>
          </a:prstGeom>
        </p:spPr>
      </p:pic>
      <p:sp>
        <p:nvSpPr>
          <p:cNvPr id="6" name="Left Arrow 4">
            <a:extLst>
              <a:ext uri="{FF2B5EF4-FFF2-40B4-BE49-F238E27FC236}">
                <a16:creationId xmlns:a16="http://schemas.microsoft.com/office/drawing/2014/main" id="{3CC296BB-E354-468A-8D5E-10D589D88EE7}"/>
              </a:ext>
            </a:extLst>
          </p:cNvPr>
          <p:cNvSpPr/>
          <p:nvPr/>
        </p:nvSpPr>
        <p:spPr>
          <a:xfrm rot="20773592">
            <a:off x="3840015" y="2005777"/>
            <a:ext cx="1094491" cy="281093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3 - Molecular Networking Exploration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6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455200" y="6356350"/>
            <a:ext cx="1388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4"/>
              </a:rPr>
              <a:t>Interactive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158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614" y="1115187"/>
            <a:ext cx="7026442" cy="4865606"/>
          </a:xfrm>
          <a:prstGeom prst="rect">
            <a:avLst/>
          </a:prstGeom>
        </p:spPr>
      </p:pic>
      <p:sp>
        <p:nvSpPr>
          <p:cNvPr id="7" name="Left Arrow 4">
            <a:extLst>
              <a:ext uri="{FF2B5EF4-FFF2-40B4-BE49-F238E27FC236}">
                <a16:creationId xmlns:a16="http://schemas.microsoft.com/office/drawing/2014/main" id="{3CC296BB-E354-468A-8D5E-10D589D88EE7}"/>
              </a:ext>
            </a:extLst>
          </p:cNvPr>
          <p:cNvSpPr/>
          <p:nvPr/>
        </p:nvSpPr>
        <p:spPr>
          <a:xfrm rot="20773592">
            <a:off x="1856233" y="1850794"/>
            <a:ext cx="1094491" cy="281093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7430" t="27417" r="40285" b="9256"/>
          <a:stretch/>
        </p:blipFill>
        <p:spPr>
          <a:xfrm>
            <a:off x="2553131" y="3213398"/>
            <a:ext cx="4641753" cy="3162382"/>
          </a:xfrm>
          <a:prstGeom prst="rect">
            <a:avLst/>
          </a:prstGeom>
          <a:ln w="38100">
            <a:solidFill>
              <a:srgbClr val="000000"/>
            </a:solidFill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Visualize MS/MS Match</a:t>
            </a:r>
            <a:endParaRPr lang="en-US" dirty="0"/>
          </a:p>
        </p:txBody>
      </p:sp>
      <p:pic>
        <p:nvPicPr>
          <p:cNvPr id="11" name="Google Shape;203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3 - Molecular Networking Exploration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539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4372"/>
            <a:ext cx="8998286" cy="478427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219450" y="1638300"/>
            <a:ext cx="844550" cy="2730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Left Arrow 4">
            <a:extLst>
              <a:ext uri="{FF2B5EF4-FFF2-40B4-BE49-F238E27FC236}">
                <a16:creationId xmlns:a16="http://schemas.microsoft.com/office/drawing/2014/main" id="{3CC296BB-E354-468A-8D5E-10D589D88EE7}"/>
              </a:ext>
            </a:extLst>
          </p:cNvPr>
          <p:cNvSpPr/>
          <p:nvPr/>
        </p:nvSpPr>
        <p:spPr>
          <a:xfrm rot="20773592">
            <a:off x="3854812" y="1413884"/>
            <a:ext cx="1094491" cy="281093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3 - Molecular Networking Exploration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344759" y="6342151"/>
            <a:ext cx="161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4"/>
              </a:rPr>
              <a:t>Interactive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165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Explore Molecular Networks</a:t>
            </a:r>
            <a:endParaRPr lang="en-US" dirty="0"/>
          </a:p>
        </p:txBody>
      </p:sp>
      <p:pic>
        <p:nvPicPr>
          <p:cNvPr id="6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3 - Molecular Networking Exploration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9</a:t>
            </a:fld>
            <a:endParaRPr 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280" y="1103885"/>
            <a:ext cx="6833289" cy="5213025"/>
          </a:xfrm>
          <a:prstGeom prst="rect">
            <a:avLst/>
          </a:prstGeom>
        </p:spPr>
      </p:pic>
      <p:sp>
        <p:nvSpPr>
          <p:cNvPr id="11" name="Rectangle 2"/>
          <p:cNvSpPr/>
          <p:nvPr/>
        </p:nvSpPr>
        <p:spPr>
          <a:xfrm>
            <a:off x="4652534" y="2048343"/>
            <a:ext cx="1295259" cy="232098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377170" y="6347385"/>
            <a:ext cx="1388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4"/>
              </a:rPr>
              <a:t>Interactive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270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35347</TotalTime>
  <Words>320</Words>
  <Application>Microsoft Office PowerPoint</Application>
  <PresentationFormat>화면 슬라이드 쇼(4:3)</PresentationFormat>
  <Paragraphs>81</Paragraphs>
  <Slides>14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Arial</vt:lpstr>
      <vt:lpstr>Calibri</vt:lpstr>
      <vt:lpstr>Wingdings</vt:lpstr>
      <vt:lpstr>Office Theme</vt:lpstr>
      <vt:lpstr>PowerPoint 프레젠테이션</vt:lpstr>
      <vt:lpstr>Objectives and Data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Questions, Problems or Bugs?</vt:lpstr>
    </vt:vector>
  </TitlesOfParts>
  <Company>UCSD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Quinn</dc:creator>
  <cp:lastModifiedBy>Kyo Bin Kang</cp:lastModifiedBy>
  <cp:revision>429</cp:revision>
  <cp:lastPrinted>2019-06-22T21:08:34Z</cp:lastPrinted>
  <dcterms:created xsi:type="dcterms:W3CDTF">2016-06-07T18:04:52Z</dcterms:created>
  <dcterms:modified xsi:type="dcterms:W3CDTF">2020-06-25T04:37:54Z</dcterms:modified>
</cp:coreProperties>
</file>

<file path=docProps/thumbnail.jpeg>
</file>